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6"/>
  </p:notesMasterIdLst>
  <p:sldIdLst>
    <p:sldId id="434" r:id="rId2"/>
    <p:sldId id="328" r:id="rId3"/>
    <p:sldId id="439" r:id="rId4"/>
    <p:sldId id="1115" r:id="rId5"/>
    <p:sldId id="327" r:id="rId6"/>
    <p:sldId id="415" r:id="rId7"/>
    <p:sldId id="383" r:id="rId8"/>
    <p:sldId id="1113" r:id="rId9"/>
    <p:sldId id="400" r:id="rId10"/>
    <p:sldId id="382" r:id="rId11"/>
    <p:sldId id="1108" r:id="rId12"/>
    <p:sldId id="436" r:id="rId13"/>
    <p:sldId id="420" r:id="rId14"/>
    <p:sldId id="1107" r:id="rId15"/>
    <p:sldId id="390" r:id="rId16"/>
    <p:sldId id="1072" r:id="rId17"/>
    <p:sldId id="389" r:id="rId18"/>
    <p:sldId id="1110" r:id="rId19"/>
    <p:sldId id="394" r:id="rId20"/>
    <p:sldId id="422" r:id="rId21"/>
    <p:sldId id="384" r:id="rId22"/>
    <p:sldId id="427" r:id="rId23"/>
    <p:sldId id="1076" r:id="rId24"/>
    <p:sldId id="450" r:id="rId25"/>
    <p:sldId id="449" r:id="rId26"/>
    <p:sldId id="438" r:id="rId27"/>
    <p:sldId id="385" r:id="rId28"/>
    <p:sldId id="452" r:id="rId29"/>
    <p:sldId id="262" r:id="rId30"/>
    <p:sldId id="266" r:id="rId31"/>
    <p:sldId id="1090" r:id="rId32"/>
    <p:sldId id="1114" r:id="rId33"/>
    <p:sldId id="368" r:id="rId34"/>
    <p:sldId id="41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Jon Haveman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30942D"/>
    <a:srgbClr val="FFFFFF"/>
    <a:srgbClr val="000000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7211" autoAdjust="0"/>
  </p:normalViewPr>
  <p:slideViewPr>
    <p:cSldViewPr snapToGrid="0" snapToObjects="1">
      <p:cViewPr varScale="1">
        <p:scale>
          <a:sx n="109" d="100"/>
          <a:sy n="109" d="100"/>
        </p:scale>
        <p:origin x="216" y="2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4/22/21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26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737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72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0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https://www.arb.ca.gov/newsrel/newsrelease.php?id=933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1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4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54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7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38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06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7116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10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9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8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ts val="52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/Users/Jon/NEED%20Dropbox/Presentations/ClimateChange/images/California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saj2@williams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Associate Professor of Economics at Williams 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Rotary Club of Gilbert AZ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/>
                </a:solidFill>
              </a:rPr>
              <a:t>April 22, </a:t>
            </a:r>
            <a:r>
              <a:rPr lang="en-US" sz="1800" dirty="0">
                <a:solidFill>
                  <a:schemeClr val="tx1"/>
                </a:solidFill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53268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www.esrl.noaa.gov/gmd/webdata/ccgg/trends/co2_data_mlo.png">
            <a:extLst>
              <a:ext uri="{FF2B5EF4-FFF2-40B4-BE49-F238E27FC236}">
                <a16:creationId xmlns:a16="http://schemas.microsoft.com/office/drawing/2014/main" id="{804F4BFF-896C-4E77-B8A5-F97506BC8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926" y="592182"/>
            <a:ext cx="8262150" cy="62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data distribution center and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</a:rPr>
              <a:t>climate.gov</a:t>
            </a:r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9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526186" y="1033551"/>
            <a:ext cx="5151649" cy="5340908"/>
            <a:chOff x="3526186" y="1033551"/>
            <a:chExt cx="5151649" cy="5340908"/>
          </a:xfrm>
        </p:grpSpPr>
        <p:pic>
          <p:nvPicPr>
            <p:cNvPr id="2050" name="Picture 2" descr="http://www.epa.gov/climatechange/images/science/ScenarioCO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7"/>
            <a:stretch/>
          </p:blipFill>
          <p:spPr bwMode="auto">
            <a:xfrm>
              <a:off x="3526186" y="1033551"/>
              <a:ext cx="5151649" cy="5340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664925" y="1892704"/>
              <a:ext cx="1515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Projections </a:t>
              </a:r>
              <a:r>
                <a:rPr lang="en-US" dirty="0">
                  <a:sym typeface="Wingdings"/>
                </a:rPr>
                <a:t></a:t>
              </a:r>
              <a:endParaRPr lang="en-US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664925" y="1184646"/>
              <a:ext cx="0" cy="2515285"/>
            </a:xfrm>
            <a:prstGeom prst="line">
              <a:avLst/>
            </a:prstGeom>
            <a:ln w="381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466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W </a:t>
            </a:r>
            <a:r>
              <a:rPr lang="en-US" dirty="0"/>
              <a:t>hat Does That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53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These Impacts Affect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861653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Adaptations</a:t>
            </a:r>
            <a:r>
              <a:rPr lang="en-US" dirty="0"/>
              <a:t>: costly actions that reduce damages from climate change.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Examples: staying indoors, changing agricultural practices, building seawalls, migration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responses require government involvement:  large-scale actions or actions with shared benefits.</a:t>
            </a:r>
          </a:p>
        </p:txBody>
      </p:sp>
    </p:spTree>
    <p:extLst>
      <p:ext uri="{BB962C8B-B14F-4D97-AF65-F5344CB8AC3E}">
        <p14:creationId xmlns:p14="http://schemas.microsoft.com/office/powerpoint/2010/main" val="1809504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21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366328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4272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dirty="0">
                <a:solidFill>
                  <a:srgbClr val="C00000"/>
                </a:solidFill>
              </a:rPr>
              <a:t>7 - 20% of worldwide GDP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9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(incl.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3887413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epa.gov/sites/production/files/styles/large/public/2018-04/total_by_sector_201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4"/>
          <a:stretch/>
        </p:blipFill>
        <p:spPr bwMode="auto">
          <a:xfrm>
            <a:off x="3670784" y="1398757"/>
            <a:ext cx="4850432" cy="50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U.S. Greenhouse Gas Emissions </a:t>
            </a:r>
            <a:br>
              <a:rPr lang="en-GB" dirty="0"/>
            </a:br>
            <a:r>
              <a:rPr lang="en-GB" dirty="0"/>
              <a:t>by Economic Sector in 2016</a:t>
            </a:r>
          </a:p>
        </p:txBody>
      </p:sp>
    </p:spTree>
    <p:extLst>
      <p:ext uri="{BB962C8B-B14F-4D97-AF65-F5344CB8AC3E}">
        <p14:creationId xmlns:p14="http://schemas.microsoft.com/office/powerpoint/2010/main" val="27634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/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/>
              <a:t>Are </a:t>
            </a:r>
            <a:r>
              <a:rPr lang="en-US" b="1" dirty="0"/>
              <a:t>nonpartisan</a:t>
            </a:r>
            <a:r>
              <a:rPr lang="en-US" dirty="0"/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768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Global Abatement Cost Curve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807462"/>
            <a:ext cx="8229600" cy="601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717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2367006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7335099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regressive impacts (low-income families bear costs that are a larger percent of their incomes).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473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299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25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R&amp;D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</a:t>
            </a:r>
            <a:r>
              <a:rPr lang="en-US" i="1" dirty="0"/>
              <a:t>e.g</a:t>
            </a:r>
            <a:r>
              <a:rPr lang="en-US" dirty="0"/>
              <a:t>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9529090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4013689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90DF1-F957-499D-9E00-F517C624F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981732"/>
            <a:ext cx="9347200" cy="585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843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System: 2012+</a:t>
            </a:r>
          </a:p>
        </p:txBody>
      </p:sp>
    </p:spTree>
    <p:extLst>
      <p:ext uri="{BB962C8B-B14F-4D97-AF65-F5344CB8AC3E}">
        <p14:creationId xmlns:p14="http://schemas.microsoft.com/office/powerpoint/2010/main" val="1863128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344"/>
            <a:ext cx="10515600" cy="50527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48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500+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966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6959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B5F21FFA-6DFC-9449-8A4D-1D63A588DC8C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2090056" y="1596698"/>
            <a:ext cx="8688977" cy="4677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/>
          <p:nvPr/>
        </p:nvCxnSpPr>
        <p:spPr>
          <a:xfrm flipV="1">
            <a:off x="6815586" y="1938625"/>
            <a:ext cx="0" cy="3725334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6138368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50211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75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2246492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48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479866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saj2@williams.edu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5"/>
              </a:rPr>
              <a:t>www.NEEDelegation.org/testimonials.php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287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Safety Net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COVID-19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2017 Tax Law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33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982"/>
            <a:ext cx="10515600" cy="465949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3728775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88649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Everything Is Simple, </a:t>
            </a:r>
            <a:br>
              <a:rPr lang="en-US" dirty="0"/>
            </a:br>
            <a:r>
              <a:rPr lang="en-US" dirty="0"/>
              <a:t>No Regulation Is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41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0" y="17548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989224"/>
            <a:ext cx="6080633" cy="3931286"/>
          </a:xfrm>
        </p:spPr>
        <p:txBody>
          <a:bodyPr>
            <a:noAutofit/>
          </a:bodyPr>
          <a:lstStyle/>
          <a:p>
            <a:r>
              <a:rPr lang="en-US" sz="2300" dirty="0"/>
              <a:t>Pollution causes an EXTERNALITY: a side effect (cost or benefit) that affects someone else 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 Too much pollution is generated</a:t>
            </a:r>
            <a:endParaRPr lang="en-US" sz="1900" dirty="0"/>
          </a:p>
          <a:p>
            <a:pPr lvl="1"/>
            <a:r>
              <a:rPr lang="en-US" sz="1900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sz="2300" b="1" i="1" dirty="0">
                <a:sym typeface="Wingdings" panose="05000000000000000000" pitchFamily="2" charset="2"/>
              </a:rPr>
              <a:t>The “</a:t>
            </a:r>
            <a:r>
              <a:rPr lang="en-US" sz="2300" i="1" dirty="0">
                <a:sym typeface="Wingdings" panose="05000000000000000000" pitchFamily="2" charset="2"/>
              </a:rPr>
              <a:t>e</a:t>
            </a:r>
            <a:r>
              <a:rPr lang="en-US" sz="2300" b="1" i="1" dirty="0">
                <a:sym typeface="Wingdings" panose="05000000000000000000" pitchFamily="2" charset="2"/>
              </a:rPr>
              <a:t>fficient” level of pollution balances the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122789367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19218</TotalTime>
  <Words>1551</Words>
  <Application>Microsoft Macintosh PowerPoint</Application>
  <PresentationFormat>Widescreen</PresentationFormat>
  <Paragraphs>231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Custom Design</vt:lpstr>
      <vt:lpstr>Climate Change Economics Sarah Jacobson, Ph.D. Associate Professor of Economics at Williams College</vt:lpstr>
      <vt:lpstr> National Economic Education Delegation</vt:lpstr>
      <vt:lpstr>Who Are We?</vt:lpstr>
      <vt:lpstr> Available NEED Topics Include:</vt:lpstr>
      <vt:lpstr>Credits and Disclaimer</vt:lpstr>
      <vt:lpstr>Outline</vt:lpstr>
      <vt:lpstr>Economics of Climate Change</vt:lpstr>
      <vt:lpstr>When Everything Is Simple,  No Regulation Is Needed</vt:lpstr>
      <vt:lpstr>When Our Decisions Affect Others,  We Need Regulation</vt:lpstr>
      <vt:lpstr> Atmospheric CO2 Concentrations</vt:lpstr>
      <vt:lpstr> W hat Does That Do?</vt:lpstr>
      <vt:lpstr>How These Impacts Affect Humans</vt:lpstr>
      <vt:lpstr> Adaptation Reduces Damages</vt:lpstr>
      <vt:lpstr>  A  Climate Change Ladder</vt:lpstr>
      <vt:lpstr>Reducing Emissions</vt:lpstr>
      <vt:lpstr> How Economists Decide How Much to Fight  Climate Change: Cost Benefit Analysis</vt:lpstr>
      <vt:lpstr>Cost-Benefit Analysis of  Fighting Climate Change</vt:lpstr>
      <vt:lpstr>Global Net Emissions  Are What We Care About</vt:lpstr>
      <vt:lpstr>Total U.S. Greenhouse Gas Emissions  by Economic Sector in 2016</vt:lpstr>
      <vt:lpstr>Example Global Abatement Cost Curve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System: 2012+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295</cp:revision>
  <cp:lastPrinted>2021-04-22T15:38:38Z</cp:lastPrinted>
  <dcterms:created xsi:type="dcterms:W3CDTF">2017-05-03T22:30:38Z</dcterms:created>
  <dcterms:modified xsi:type="dcterms:W3CDTF">2021-04-22T15:38:48Z</dcterms:modified>
</cp:coreProperties>
</file>